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88" r:id="rId4"/>
    <p:sldId id="258" r:id="rId5"/>
    <p:sldId id="259" r:id="rId6"/>
    <p:sldId id="260" r:id="rId7"/>
    <p:sldId id="287" r:id="rId8"/>
    <p:sldId id="272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8" r:id="rId21"/>
    <p:sldId id="280" r:id="rId22"/>
    <p:sldId id="281" r:id="rId23"/>
    <p:sldId id="276" r:id="rId24"/>
    <p:sldId id="279" r:id="rId25"/>
    <p:sldId id="282" r:id="rId26"/>
    <p:sldId id="284" r:id="rId27"/>
    <p:sldId id="285" r:id="rId28"/>
    <p:sldId id="286" r:id="rId29"/>
    <p:sldId id="283" r:id="rId30"/>
    <p:sldId id="277" r:id="rId31"/>
    <p:sldId id="274" r:id="rId32"/>
    <p:sldId id="289" r:id="rId33"/>
    <p:sldId id="275" r:id="rId34"/>
    <p:sldId id="291" r:id="rId35"/>
    <p:sldId id="273" r:id="rId36"/>
    <p:sldId id="29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8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77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2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9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9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1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20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71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6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117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AB386B3-2929-4ABD-BF41-0F7625AFEE0C}" type="datetimeFigureOut">
              <a:rPr lang="en-GB" smtClean="0"/>
              <a:t>26/03/2021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5E895FF-9283-4E5F-9EE3-7CB8B1041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rances.ledbury@williamsons.co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rances.ledbury@williamsons.co.uk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1281617"/>
          </a:xfrm>
        </p:spPr>
        <p:txBody>
          <a:bodyPr>
            <a:normAutofit/>
          </a:bodyPr>
          <a:lstStyle/>
          <a:p>
            <a:r>
              <a:rPr lang="en-GB" sz="4000" b="1" dirty="0"/>
              <a:t>How To: ' A Guide to the European Settlement Scheme’</a:t>
            </a:r>
            <a:br>
              <a:rPr lang="en-GB" sz="4000" b="1" dirty="0"/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381693"/>
            <a:ext cx="9228201" cy="3471103"/>
          </a:xfrm>
        </p:spPr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sz="2800" b="1" dirty="0"/>
              <a:t>Frances Ledbury</a:t>
            </a:r>
          </a:p>
          <a:p>
            <a:r>
              <a:rPr lang="en-GB" sz="2800" dirty="0">
                <a:hlinkClick r:id="rId2"/>
              </a:rPr>
              <a:t>frances.ledbury@williamsons.co.uk</a:t>
            </a:r>
            <a:r>
              <a:rPr lang="en-GB" sz="2800" dirty="0"/>
              <a:t> </a:t>
            </a:r>
          </a:p>
          <a:p>
            <a:r>
              <a:rPr lang="en-GB" sz="2800" dirty="0"/>
              <a:t>01482 323697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1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81100"/>
            <a:ext cx="10782300" cy="704851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B1A743-158F-4134-9443-6382B4E07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92" y="1675202"/>
            <a:ext cx="6339556" cy="441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7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8"/>
            <a:ext cx="10782300" cy="781886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2C7526-A826-499D-8FAA-8B42DD1AB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15" y="1760763"/>
            <a:ext cx="6385736" cy="45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87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E173DC-80F0-42A1-BD6D-65F7C0128B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71" y="1796902"/>
            <a:ext cx="6398220" cy="46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18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DBB855-6541-478C-95C3-B51FA4D27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62" y="1601644"/>
            <a:ext cx="6542530" cy="468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95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727D9F-C7B4-4FFA-BBCE-246F1F527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1475317"/>
            <a:ext cx="6454044" cy="48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9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ADB8A4-19F0-4B9F-AA87-A1E7062E0A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44" y="1636160"/>
            <a:ext cx="6446359" cy="483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6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81886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CD8DC9-1D9B-4C2F-8067-8516E1D86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1552353"/>
            <a:ext cx="7113256" cy="493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56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81886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887E58-7759-48FC-A7FD-84423D65D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1827282"/>
            <a:ext cx="6041851" cy="442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71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6"/>
            <a:ext cx="10782300" cy="704849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086266-4F12-4169-94C3-C3FF77BB6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1475315"/>
            <a:ext cx="6392507" cy="470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75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9740C4-7466-47D8-B777-DB259DBF8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" y="1794431"/>
            <a:ext cx="6676507" cy="482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1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262970" cy="1122128"/>
          </a:xfrm>
        </p:spPr>
        <p:txBody>
          <a:bodyPr>
            <a:normAutofit/>
          </a:bodyPr>
          <a:lstStyle/>
          <a:p>
            <a:r>
              <a:rPr lang="en-GB" sz="4000" dirty="0"/>
              <a:t>What will we cover in today’s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584251"/>
            <a:ext cx="9228201" cy="4268545"/>
          </a:xfrm>
        </p:spPr>
        <p:txBody>
          <a:bodyPr/>
          <a:lstStyle/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Brief summary of Free Movement Rights before Brexit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 transitional period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How to use the ‘</a:t>
            </a:r>
            <a:r>
              <a:rPr lang="en-GB" dirty="0" err="1"/>
              <a:t>EU:Exit</a:t>
            </a:r>
            <a:r>
              <a:rPr lang="en-GB" dirty="0"/>
              <a:t>’ App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Pre-settled status or Settled Status?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What is CSI and do I need it?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1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The website section of the application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3A77DB-755D-4CA6-A5BC-921CDF930E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8" y="2007548"/>
            <a:ext cx="4484997" cy="392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28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The website section of the 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/>
          </a:bodyPr>
          <a:lstStyle/>
          <a:p>
            <a:r>
              <a:rPr lang="en-GB" dirty="0"/>
              <a:t>Five sections: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Identity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Application Type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Residence in the 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Criminal Convictions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Digital photo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11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Documents to upload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10 uploads allowed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Can combine evidence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Some evidence holds more information than others (UKVI describes this as ‘Preferred’ evidence as opposed to ‘Alternative evidence’) It holds the same legal weight, but some evidence covers a longer period than others and has more detail.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32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24417"/>
          </a:xfrm>
        </p:spPr>
        <p:txBody>
          <a:bodyPr>
            <a:normAutofit/>
          </a:bodyPr>
          <a:lstStyle/>
          <a:p>
            <a:r>
              <a:rPr lang="en-GB" sz="4000" dirty="0"/>
              <a:t>What to do if you cannot use the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030819"/>
            <a:ext cx="9228201" cy="382197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 whole application can be done on a desktop computer; tablet; or any other device whereby you have access to the internet;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You may have to send your passport/ ID card/ BRC card into the UKVI, but they return these very promptly;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There are places (such as Hull City council libraries) whereby you can get your passport verified, currently some are not operating due to the pandemic.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719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What will I get to show my status?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EEA nationals: A letter confirming your status with a 16 Digit Reference number on it (Keep this safe!)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Non-EEA nationals: A BRC card.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you already have a BRC card as a Non-EEA national, you still need to apply, everyone must be part of system (apart from Irish nationals and those with ILR, who it is optional for).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68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What about Children?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your child is not British or Irish, or have some other immigration status, they need to apply. </a:t>
            </a:r>
            <a:r>
              <a:rPr lang="en-GB" b="1" dirty="0"/>
              <a:t>Children are not exempt!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they were born in the UK they may not be British – we can provide advice on this please check!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possible, do the parent’s application first. Once you have applied you will get the 16 Digit no, then you can link the application with the parent’s.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3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b="1" dirty="0"/>
              <a:t>Non-EEA</a:t>
            </a:r>
            <a:r>
              <a:rPr lang="en-GB" sz="4000" dirty="0"/>
              <a:t> Family Members’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5"/>
            <a:ext cx="9228201" cy="4359349"/>
          </a:xfrm>
        </p:spPr>
        <p:txBody>
          <a:bodyPr>
            <a:normAutofit lnSpcReduction="10000"/>
          </a:bodyPr>
          <a:lstStyle/>
          <a:p>
            <a:r>
              <a:rPr lang="en-GB" sz="2800" b="1" dirty="0"/>
              <a:t>Close family members: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Spouse/ Civil partner;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Child/Grandchild/Great Grandchild under 21;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Parent/ Grandparent/ Great Grandparent</a:t>
            </a:r>
          </a:p>
          <a:p>
            <a:r>
              <a:rPr lang="en-GB" sz="2800" b="1" dirty="0"/>
              <a:t>Extended family members: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Durable partner (one you can prove you have lived with for more than 2 years/ have responsibility for a child etc);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Relative who lives with/ being cared for by sponsor;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Other dependant relative.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4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Non-EEA national Family Members– staying in the UK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/>
              <a:t>Easier to apply after the main sponsor (EEA national);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/>
              <a:t>You need to already have a UK immigration document issued under the EEA Regulations (2006, as amended 2015):</a:t>
            </a:r>
          </a:p>
          <a:p>
            <a:pPr marL="457200" indent="-457200">
              <a:buFontTx/>
              <a:buChar char="-"/>
            </a:pPr>
            <a:r>
              <a:rPr lang="en-GB" sz="3000" dirty="0"/>
              <a:t>EEA Family Permit;</a:t>
            </a:r>
          </a:p>
          <a:p>
            <a:pPr marL="457200" indent="-457200">
              <a:buFontTx/>
              <a:buChar char="-"/>
            </a:pPr>
            <a:r>
              <a:rPr lang="en-GB" sz="3000" dirty="0"/>
              <a:t>Registration Certificate; </a:t>
            </a:r>
          </a:p>
          <a:p>
            <a:pPr marL="457200" indent="-457200">
              <a:buFontTx/>
              <a:buChar char="-"/>
            </a:pPr>
            <a:r>
              <a:rPr lang="en-GB" sz="3000" dirty="0"/>
              <a:t>Residence Card</a:t>
            </a:r>
          </a:p>
          <a:p>
            <a:pPr marL="457200" indent="-457200">
              <a:buFontTx/>
              <a:buChar char="-"/>
            </a:pPr>
            <a:r>
              <a:rPr lang="en-GB" sz="3000" dirty="0"/>
              <a:t>Document certifying Permanent Residence; </a:t>
            </a:r>
          </a:p>
          <a:p>
            <a:pPr marL="457200" indent="-457200">
              <a:buFontTx/>
              <a:buChar char="-"/>
            </a:pPr>
            <a:r>
              <a:rPr lang="en-GB" sz="3000" dirty="0"/>
              <a:t>Permanent Residence Card.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your EEA national family member is dead/ you are divorced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83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Non-EEA/EEA national Close Family Members/ Durable partners – arriving after 31 December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 relationship must have existed (and be proven to have existed) by 31 December 2020;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These family members must apply before they come to the UK, even if they are EEA family members of the sponsoring EEA national in the UK;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They would apply for an EUSS Family Permit.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12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Other exceptional applications – Seek advice!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Surinder Singh – whereby UK nationals have moved to another European country to exercise their treaty rights;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Zambrano – Primary carer for a British Citizen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Chen/ Ibrahim/ Teixeira – Primary carer for an EEA citizen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Paper forms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8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400" b="1" dirty="0"/>
              <a:t>EU national – definition of terms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/>
          </a:bodyPr>
          <a:lstStyle/>
          <a:p>
            <a:r>
              <a:rPr lang="en-GB" sz="4400" dirty="0"/>
              <a:t>We are referring to all EEA citizens, plus citizens of Norway, Switzerland, Iceland and Lichtenstein for ease of speech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37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What is CSI and do I need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115879"/>
            <a:ext cx="9228201" cy="373691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Not a requirement of EU Settlement Scheme!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So why is everyone talking about it now?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Because it matters to Citizenship (Naturalisation as a British Citizen)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What can you do if you haven’t had it during your studies?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91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96264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How criminal convictions may affect you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041991"/>
            <a:ext cx="9228201" cy="4810805"/>
          </a:xfrm>
        </p:spPr>
        <p:txBody>
          <a:bodyPr/>
          <a:lstStyle/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EEA nationals MUST BE HONEST; whatever happens, if they find out you have used deception (lied) in an application, unfortunately your application will be refused and you may face a ban from the UK;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May face refusal and/or deportation for any offences which have led to: any prison sentence in the last 5 years; a prison sentence of over 12 months, at any time; three or more convictions in the last 3 years; or serious deception cases.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21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What to do if I get a refusal: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Most applications are being granted!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Caseworkers are taking a very positive approach, unlike other areas of UK Immigration Law;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you are granted Pre settled instead of the Settled status you expected, seek advice, you can apply for a Administrative Review;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If you are refused – Appeal/ Judicial Review–Seek advice!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Do I want to Naturalise as a British Citizen?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What is ILR? Why might I want to Naturalise as well?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Difference between EU Settled status (ILR) and Permanent Residence (Not back dated, can stay outside UK &gt; 5 years)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Expense! Currently £1349.20!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Personal decision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Citizenship for children – not Naturalisation – Born in the UK and over 10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170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Do I want to Naturalise as a British Citizen?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What requirements? (when married to a British citizen or not)</a:t>
            </a:r>
          </a:p>
          <a:p>
            <a:pPr marL="457200" indent="-457200">
              <a:buFontTx/>
              <a:buChar char="-"/>
            </a:pPr>
            <a:r>
              <a:rPr lang="en-GB" dirty="0"/>
              <a:t>Over 18 years old;</a:t>
            </a:r>
          </a:p>
          <a:p>
            <a:pPr marL="457200" indent="-457200">
              <a:buFontTx/>
              <a:buChar char="-"/>
            </a:pPr>
            <a:r>
              <a:rPr lang="en-GB" dirty="0"/>
              <a:t>Good character</a:t>
            </a:r>
          </a:p>
          <a:p>
            <a:pPr marL="457200" indent="-457200">
              <a:buFontTx/>
              <a:buChar char="-"/>
            </a:pPr>
            <a:r>
              <a:rPr lang="en-GB" dirty="0"/>
              <a:t>Intention to live in the UK</a:t>
            </a:r>
          </a:p>
          <a:p>
            <a:pPr marL="457200" indent="-457200">
              <a:buFontTx/>
              <a:buChar char="-"/>
            </a:pPr>
            <a:r>
              <a:rPr lang="en-GB" dirty="0"/>
              <a:t>Knowledge of English and Life in the UK</a:t>
            </a:r>
          </a:p>
          <a:p>
            <a:pPr marL="457200" indent="-457200">
              <a:buFontTx/>
              <a:buChar char="-"/>
            </a:pPr>
            <a:r>
              <a:rPr lang="en-GB" dirty="0"/>
              <a:t>Meet the residence requirements (3 or 5 years)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CSI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4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1175291"/>
          </a:xfrm>
        </p:spPr>
        <p:txBody>
          <a:bodyPr>
            <a:normAutofit/>
          </a:bodyPr>
          <a:lstStyle/>
          <a:p>
            <a:r>
              <a:rPr lang="en-GB" sz="4000" dirty="0"/>
              <a:t>What is CSI and do I need it?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679944"/>
            <a:ext cx="9228201" cy="417285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CSI = Comprehensive Sickness/ Medical Insurance;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requirement of EEA nationals in the UK exercising Free Movement Rights (not paying Tax/ National Insurance contributions), i.e. Students and Self sufficient persons;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It is </a:t>
            </a:r>
            <a:r>
              <a:rPr lang="en-GB" b="1" dirty="0"/>
              <a:t>now </a:t>
            </a:r>
            <a:r>
              <a:rPr lang="en-GB" dirty="0"/>
              <a:t>a requirement for an EEA national applying for Naturalisation, if they are relying on any period that they were in the UK as a Student/ Self Sufficient in the last 10 years, to have held CSI during that period;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Family members exempt!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There is a discretion, but it is a lot of money!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EU Commission challenge – seek advice before you apply!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60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877580"/>
          </a:xfrm>
        </p:spPr>
        <p:txBody>
          <a:bodyPr>
            <a:normAutofit/>
          </a:bodyPr>
          <a:lstStyle/>
          <a:p>
            <a:r>
              <a:rPr lang="en-GB" sz="4000" dirty="0"/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977656"/>
            <a:ext cx="9228201" cy="387514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Pre- submitted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Open to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r>
              <a:rPr lang="en-GB" dirty="0"/>
              <a:t>Frances Ledbury</a:t>
            </a:r>
          </a:p>
          <a:p>
            <a:r>
              <a:rPr lang="en-GB" dirty="0"/>
              <a:t>01482 323697</a:t>
            </a:r>
          </a:p>
          <a:p>
            <a:r>
              <a:rPr lang="en-GB" dirty="0">
                <a:hlinkClick r:id="rId2"/>
              </a:rPr>
              <a:t>frances.ledbury@williamsons.co.uk</a:t>
            </a:r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6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512" y="1005204"/>
            <a:ext cx="9975891" cy="850604"/>
          </a:xfrm>
        </p:spPr>
        <p:txBody>
          <a:bodyPr>
            <a:normAutofit/>
          </a:bodyPr>
          <a:lstStyle/>
          <a:p>
            <a:r>
              <a:rPr lang="en-GB" sz="4000" dirty="0"/>
              <a:t>What will we cover in today’s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775637"/>
            <a:ext cx="9228201" cy="407715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How criminal convictions may affect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Can you challenge a decision if you think its not right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Dependants – how to make an application for them to stay with you or join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What next? How to apply for naturalisation if you want to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4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What were Free Movement Rights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733107"/>
            <a:ext cx="9228201" cy="411968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Free Movement Rights were one of the four freedoms (Goods, People, Services and Capital) conferred to Europeans, by the original treaties signed in the forming of the European Single Market.</a:t>
            </a:r>
          </a:p>
          <a:p>
            <a:endParaRPr lang="en-GB" dirty="0"/>
          </a:p>
          <a:p>
            <a:r>
              <a:rPr lang="en-GB" dirty="0"/>
              <a:t>The old system, since 2006, was to apply for a Registration Certificate (EEA), a Residence Card (non-EEA family member, or Permanent Residence, if you had met the rules for 5 years.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14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The Transitional Period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648047"/>
            <a:ext cx="9228201" cy="420474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 UK left the EU </a:t>
            </a:r>
            <a:r>
              <a:rPr lang="en-GB"/>
              <a:t>on 31 </a:t>
            </a:r>
            <a:r>
              <a:rPr lang="en-GB" dirty="0"/>
              <a:t>January 2020 and the transitional period ended on 31 December 2020. Certain rights then ceased;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There are rules that are tied to this date, such as when you must have started a relationship with a family member who then relies on your rights to be here as a EEA citizen (We will cover this later);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We are now in a separate period whereby EEA nationals have been given 6 months to make an application to the EUSS;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/>
              <a:t>Anyone who has not applied by the end of June 2021 will become illegal in the UK.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1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1095152"/>
            <a:ext cx="10782300" cy="1531089"/>
          </a:xfrm>
        </p:spPr>
        <p:txBody>
          <a:bodyPr>
            <a:normAutofit fontScale="90000"/>
          </a:bodyPr>
          <a:lstStyle/>
          <a:p>
            <a:r>
              <a:rPr lang="en-GB" sz="4900" b="1" dirty="0"/>
              <a:t>Anyone who has not applied by the end of June 2021 will become illegal in the UK.</a:t>
            </a:r>
            <a:br>
              <a:rPr lang="en-GB" sz="4000" b="1" dirty="0"/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2934586"/>
            <a:ext cx="9228201" cy="291821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/>
              <a:t>There are only very </a:t>
            </a:r>
            <a:r>
              <a:rPr lang="en-GB" sz="4000" b="1" dirty="0" err="1"/>
              <a:t>very</a:t>
            </a:r>
            <a:r>
              <a:rPr lang="en-GB" sz="4000" b="1" dirty="0"/>
              <a:t> exceptional circumstances such as illness; serious compassionate circumstances which will be overlooked.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9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1196556"/>
          </a:xfrm>
        </p:spPr>
        <p:txBody>
          <a:bodyPr>
            <a:normAutofit/>
          </a:bodyPr>
          <a:lstStyle/>
          <a:p>
            <a:r>
              <a:rPr lang="en-GB" sz="4000" dirty="0"/>
              <a:t>Pre-settled status or Settled Status?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CABC-EAEA-498D-AF3E-B073A096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1765005"/>
            <a:ext cx="9228201" cy="4087791"/>
          </a:xfrm>
        </p:spPr>
        <p:txBody>
          <a:bodyPr/>
          <a:lstStyle/>
          <a:p>
            <a:r>
              <a:rPr lang="en-GB" dirty="0"/>
              <a:t>Settled status = Indefinite Leave to Remain</a:t>
            </a:r>
          </a:p>
          <a:p>
            <a:r>
              <a:rPr lang="en-GB" dirty="0"/>
              <a:t>Pre-settled status = Limited leave to Remain</a:t>
            </a:r>
          </a:p>
          <a:p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Settled status will be granted if the UKVI are convinced of five years of continuous residence (without gaps of more than 6 months in any 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Pre-settled status is for everyone else resident in the 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3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4271-6D51-4423-B074-96B7B86C4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704850"/>
          </a:xfrm>
        </p:spPr>
        <p:txBody>
          <a:bodyPr>
            <a:normAutofit/>
          </a:bodyPr>
          <a:lstStyle/>
          <a:p>
            <a:r>
              <a:rPr lang="en-GB" sz="4000" dirty="0"/>
              <a:t>How to use the ‘EU: Exit’ App.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49F971-5A43-490E-A7A4-B0E6AB6BF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44" y="5936405"/>
            <a:ext cx="3152775" cy="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C248E8-9CAB-40F4-87C4-05DF1C094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79" y="1807535"/>
            <a:ext cx="6358270" cy="462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0508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394</TotalTime>
  <Words>1621</Words>
  <Application>Microsoft Office PowerPoint</Application>
  <PresentationFormat>Widescreen</PresentationFormat>
  <Paragraphs>147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 Light</vt:lpstr>
      <vt:lpstr>Metropolitan</vt:lpstr>
      <vt:lpstr>How To: ' A Guide to the European Settlement Scheme’ </vt:lpstr>
      <vt:lpstr>What will we cover in today’s session</vt:lpstr>
      <vt:lpstr>EU national – definition of terms</vt:lpstr>
      <vt:lpstr>What will we cover in today’s session</vt:lpstr>
      <vt:lpstr>What were Free Movement Rights</vt:lpstr>
      <vt:lpstr>The Transitional Period</vt:lpstr>
      <vt:lpstr>Anyone who has not applied by the end of June 2021 will become illegal in the UK. </vt:lpstr>
      <vt:lpstr>Pre-settled status or Settled Status? </vt:lpstr>
      <vt:lpstr>How to use the ‘EU: Exit’ App. 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How to use the ‘EU: Exit’ App</vt:lpstr>
      <vt:lpstr>The website section of the application</vt:lpstr>
      <vt:lpstr>The website section of the application</vt:lpstr>
      <vt:lpstr>Documents to upload</vt:lpstr>
      <vt:lpstr>What to do if you cannot use the app</vt:lpstr>
      <vt:lpstr>What will I get to show my status?</vt:lpstr>
      <vt:lpstr>What about Children?</vt:lpstr>
      <vt:lpstr>Non-EEA Family Members’ applications</vt:lpstr>
      <vt:lpstr>Non-EEA national Family Members– staying in the UK</vt:lpstr>
      <vt:lpstr>Non-EEA/EEA national Close Family Members/ Durable partners – arriving after 31 December 2020</vt:lpstr>
      <vt:lpstr>Other exceptional applications – Seek advice!</vt:lpstr>
      <vt:lpstr>What is CSI and do I need it?</vt:lpstr>
      <vt:lpstr>How criminal convictions may affect you </vt:lpstr>
      <vt:lpstr>What to do if I get a refusal:</vt:lpstr>
      <vt:lpstr>Do I want to Naturalise as a British Citizen?</vt:lpstr>
      <vt:lpstr>Do I want to Naturalise as a British Citizen?</vt:lpstr>
      <vt:lpstr>What is CSI and do I need it?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Ledbury</dc:creator>
  <cp:lastModifiedBy>Olga V Ivanova</cp:lastModifiedBy>
  <cp:revision>35</cp:revision>
  <dcterms:created xsi:type="dcterms:W3CDTF">2021-03-18T11:07:12Z</dcterms:created>
  <dcterms:modified xsi:type="dcterms:W3CDTF">2021-03-26T16:30:59Z</dcterms:modified>
</cp:coreProperties>
</file>